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73" r:id="rId3"/>
    <p:sldId id="272" r:id="rId4"/>
    <p:sldId id="274" r:id="rId5"/>
    <p:sldId id="275" r:id="rId6"/>
    <p:sldId id="276" r:id="rId7"/>
    <p:sldId id="277" r:id="rId8"/>
    <p:sldId id="278" r:id="rId9"/>
    <p:sldId id="280" r:id="rId10"/>
    <p:sldId id="279" r:id="rId11"/>
    <p:sldId id="281" r:id="rId12"/>
    <p:sldId id="282" r:id="rId13"/>
    <p:sldId id="283" r:id="rId14"/>
    <p:sldId id="284" r:id="rId15"/>
    <p:sldId id="285" r:id="rId16"/>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p:scale>
          <a:sx n="35" d="100"/>
          <a:sy n="35" d="100"/>
        </p:scale>
        <p:origin x="2160" y="14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21/01/2016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851720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21/01/2016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2936359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21/01/2016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96934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763119D-0B72-407A-8414-50AB43E30F56}" type="datetimeFigureOut">
              <a:rPr lang="en-CA" smtClean="0"/>
              <a:t>21/01/2016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1204927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63119D-0B72-407A-8414-50AB43E30F56}" type="datetimeFigureOut">
              <a:rPr lang="en-CA" smtClean="0"/>
              <a:t>21/01/2016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4108046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763119D-0B72-407A-8414-50AB43E30F56}" type="datetimeFigureOut">
              <a:rPr lang="en-CA" smtClean="0"/>
              <a:t>21/01/2016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484279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4763119D-0B72-407A-8414-50AB43E30F56}" type="datetimeFigureOut">
              <a:rPr lang="en-CA" smtClean="0"/>
              <a:t>21/01/2016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3582367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763119D-0B72-407A-8414-50AB43E30F56}" type="datetimeFigureOut">
              <a:rPr lang="en-CA" smtClean="0"/>
              <a:t>21/01/2016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1906349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63119D-0B72-407A-8414-50AB43E30F56}" type="datetimeFigureOut">
              <a:rPr lang="en-CA" smtClean="0"/>
              <a:t>21/01/2016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57646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63119D-0B72-407A-8414-50AB43E30F56}" type="datetimeFigureOut">
              <a:rPr lang="en-CA" smtClean="0"/>
              <a:t>21/01/2016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3308433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63119D-0B72-407A-8414-50AB43E30F56}" type="datetimeFigureOut">
              <a:rPr lang="en-CA" smtClean="0"/>
              <a:t>21/01/2016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D64FF0C-30FB-40DD-B445-102D815E7472}" type="slidenum">
              <a:rPr lang="en-CA" smtClean="0"/>
              <a:t>‹#›</a:t>
            </a:fld>
            <a:endParaRPr lang="en-CA"/>
          </a:p>
        </p:txBody>
      </p:sp>
    </p:spTree>
    <p:extLst>
      <p:ext uri="{BB962C8B-B14F-4D97-AF65-F5344CB8AC3E}">
        <p14:creationId xmlns:p14="http://schemas.microsoft.com/office/powerpoint/2010/main" val="1975600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63119D-0B72-407A-8414-50AB43E30F56}" type="datetimeFigureOut">
              <a:rPr lang="en-CA" smtClean="0"/>
              <a:t>21/01/2016</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64FF0C-30FB-40DD-B445-102D815E7472}" type="slidenum">
              <a:rPr lang="en-CA" smtClean="0"/>
              <a:t>‹#›</a:t>
            </a:fld>
            <a:endParaRPr lang="en-CA"/>
          </a:p>
        </p:txBody>
      </p:sp>
    </p:spTree>
    <p:extLst>
      <p:ext uri="{BB962C8B-B14F-4D97-AF65-F5344CB8AC3E}">
        <p14:creationId xmlns:p14="http://schemas.microsoft.com/office/powerpoint/2010/main" val="37049683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619369" y="3845209"/>
            <a:ext cx="6375239" cy="3008895"/>
          </a:xfrm>
          <a:prstGeom prst="rect">
            <a:avLst/>
          </a:prstGeom>
          <a:solidFill>
            <a:srgbClr val="0043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ChangeAspect="1"/>
          </p:cNvPicPr>
          <p:nvPr/>
        </p:nvPicPr>
        <p:blipFill>
          <a:blip r:embed="rId2"/>
          <a:stretch>
            <a:fillRect/>
          </a:stretch>
        </p:blipFill>
        <p:spPr>
          <a:xfrm>
            <a:off x="8994614" y="2255044"/>
            <a:ext cx="3197385" cy="2643081"/>
          </a:xfrm>
          <a:prstGeom prst="rect">
            <a:avLst/>
          </a:prstGeom>
        </p:spPr>
      </p:pic>
      <p:pic>
        <p:nvPicPr>
          <p:cNvPr id="5" name="Picture 4"/>
          <p:cNvPicPr>
            <a:picLocks noChangeAspect="1"/>
          </p:cNvPicPr>
          <p:nvPr/>
        </p:nvPicPr>
        <p:blipFill>
          <a:blip r:embed="rId3"/>
          <a:stretch>
            <a:fillRect/>
          </a:stretch>
        </p:blipFill>
        <p:spPr>
          <a:xfrm>
            <a:off x="8994615" y="0"/>
            <a:ext cx="3197386" cy="2407298"/>
          </a:xfrm>
          <a:prstGeom prst="rect">
            <a:avLst/>
          </a:prstGeom>
        </p:spPr>
      </p:pic>
      <p:sp>
        <p:nvSpPr>
          <p:cNvPr id="2" name="Title 1"/>
          <p:cNvSpPr>
            <a:spLocks noGrp="1"/>
          </p:cNvSpPr>
          <p:nvPr>
            <p:ph type="ctrTitle"/>
          </p:nvPr>
        </p:nvSpPr>
        <p:spPr>
          <a:xfrm>
            <a:off x="1234992" y="97849"/>
            <a:ext cx="9144000" cy="2387600"/>
          </a:xfrm>
        </p:spPr>
        <p:txBody>
          <a:bodyPr>
            <a:normAutofit fontScale="90000"/>
          </a:bodyPr>
          <a:lstStyle/>
          <a:p>
            <a:r>
              <a:rPr lang="en-CA" b="1" dirty="0" err="1" smtClean="0"/>
              <a:t>HN2100</a:t>
            </a:r>
            <a:r>
              <a:rPr lang="en-CA" b="1" dirty="0" smtClean="0"/>
              <a:t/>
            </a:r>
            <a:br>
              <a:rPr lang="en-CA" b="1" dirty="0" smtClean="0"/>
            </a:br>
            <a:r>
              <a:rPr lang="en-CA" b="1" dirty="0" smtClean="0"/>
              <a:t>Collective Agreement Administration</a:t>
            </a:r>
            <a:endParaRPr lang="en-CA" b="1" dirty="0"/>
          </a:p>
        </p:txBody>
      </p:sp>
      <p:sp>
        <p:nvSpPr>
          <p:cNvPr id="3" name="Subtitle 2"/>
          <p:cNvSpPr>
            <a:spLocks noGrp="1"/>
          </p:cNvSpPr>
          <p:nvPr>
            <p:ph type="subTitle" idx="1"/>
          </p:nvPr>
        </p:nvSpPr>
        <p:spPr>
          <a:xfrm>
            <a:off x="1234992" y="2637505"/>
            <a:ext cx="9144000" cy="1655762"/>
          </a:xfrm>
        </p:spPr>
        <p:txBody>
          <a:bodyPr/>
          <a:lstStyle/>
          <a:p>
            <a:r>
              <a:rPr lang="en-CA" dirty="0" smtClean="0"/>
              <a:t>With</a:t>
            </a:r>
          </a:p>
          <a:p>
            <a:r>
              <a:rPr lang="en-CA" dirty="0" smtClean="0"/>
              <a:t>Paul Tilley</a:t>
            </a:r>
            <a:endParaRPr lang="en-CA" dirty="0"/>
          </a:p>
        </p:txBody>
      </p:sp>
      <p:pic>
        <p:nvPicPr>
          <p:cNvPr id="6" name="Picture 5"/>
          <p:cNvPicPr>
            <a:picLocks noChangeAspect="1"/>
          </p:cNvPicPr>
          <p:nvPr/>
        </p:nvPicPr>
        <p:blipFill rotWithShape="1">
          <a:blip r:embed="rId4"/>
          <a:srcRect l="14488" t="30343" r="57820" b="28743"/>
          <a:stretch/>
        </p:blipFill>
        <p:spPr>
          <a:xfrm>
            <a:off x="8994614" y="4898124"/>
            <a:ext cx="3197386" cy="1959875"/>
          </a:xfrm>
          <a:prstGeom prst="rect">
            <a:avLst/>
          </a:prstGeom>
        </p:spPr>
      </p:pic>
      <p:pic>
        <p:nvPicPr>
          <p:cNvPr id="7" name="Picture 6"/>
          <p:cNvPicPr>
            <a:picLocks noChangeAspect="1"/>
          </p:cNvPicPr>
          <p:nvPr/>
        </p:nvPicPr>
        <p:blipFill>
          <a:blip r:embed="rId5"/>
          <a:stretch>
            <a:fillRect/>
          </a:stretch>
        </p:blipFill>
        <p:spPr>
          <a:xfrm>
            <a:off x="-1" y="0"/>
            <a:ext cx="2619375" cy="1743075"/>
          </a:xfrm>
          <a:prstGeom prst="rect">
            <a:avLst/>
          </a:prstGeom>
        </p:spPr>
      </p:pic>
      <p:pic>
        <p:nvPicPr>
          <p:cNvPr id="8" name="Picture 7"/>
          <p:cNvPicPr>
            <a:picLocks noChangeAspect="1"/>
          </p:cNvPicPr>
          <p:nvPr/>
        </p:nvPicPr>
        <p:blipFill>
          <a:blip r:embed="rId6"/>
          <a:stretch>
            <a:fillRect/>
          </a:stretch>
        </p:blipFill>
        <p:spPr>
          <a:xfrm>
            <a:off x="0" y="1535760"/>
            <a:ext cx="2619375" cy="1743075"/>
          </a:xfrm>
          <a:prstGeom prst="rect">
            <a:avLst/>
          </a:prstGeom>
        </p:spPr>
      </p:pic>
      <p:pic>
        <p:nvPicPr>
          <p:cNvPr id="9" name="Picture 8"/>
          <p:cNvPicPr>
            <a:picLocks noChangeAspect="1"/>
          </p:cNvPicPr>
          <p:nvPr/>
        </p:nvPicPr>
        <p:blipFill rotWithShape="1">
          <a:blip r:embed="rId7"/>
          <a:srcRect t="27017"/>
          <a:stretch/>
        </p:blipFill>
        <p:spPr>
          <a:xfrm>
            <a:off x="-6" y="2865438"/>
            <a:ext cx="2619376" cy="1766888"/>
          </a:xfrm>
          <a:prstGeom prst="rect">
            <a:avLst/>
          </a:prstGeom>
        </p:spPr>
      </p:pic>
      <p:pic>
        <p:nvPicPr>
          <p:cNvPr id="10" name="Picture 9"/>
          <p:cNvPicPr>
            <a:picLocks noChangeAspect="1"/>
          </p:cNvPicPr>
          <p:nvPr/>
        </p:nvPicPr>
        <p:blipFill>
          <a:blip r:embed="rId8"/>
          <a:stretch>
            <a:fillRect/>
          </a:stretch>
        </p:blipFill>
        <p:spPr>
          <a:xfrm>
            <a:off x="-4" y="4305801"/>
            <a:ext cx="2619378" cy="2611718"/>
          </a:xfrm>
          <a:prstGeom prst="rect">
            <a:avLst/>
          </a:prstGeom>
        </p:spPr>
      </p:pic>
      <p:sp>
        <p:nvSpPr>
          <p:cNvPr id="11" name="TextBox 10"/>
          <p:cNvSpPr txBox="1"/>
          <p:nvPr/>
        </p:nvSpPr>
        <p:spPr>
          <a:xfrm>
            <a:off x="3278940" y="4303542"/>
            <a:ext cx="5056094" cy="1938992"/>
          </a:xfrm>
          <a:prstGeom prst="rect">
            <a:avLst/>
          </a:prstGeom>
          <a:noFill/>
        </p:spPr>
        <p:txBody>
          <a:bodyPr wrap="square" rtlCol="0">
            <a:spAutoFit/>
          </a:bodyPr>
          <a:lstStyle/>
          <a:p>
            <a:pPr algn="ctr"/>
            <a:r>
              <a:rPr lang="en-CA" sz="4000" b="1" dirty="0" smtClean="0">
                <a:solidFill>
                  <a:schemeClr val="bg1"/>
                </a:solidFill>
              </a:rPr>
              <a:t>Unit 4</a:t>
            </a:r>
          </a:p>
          <a:p>
            <a:pPr algn="ctr"/>
            <a:r>
              <a:rPr lang="en-CA" sz="4000" b="1" dirty="0" smtClean="0">
                <a:solidFill>
                  <a:schemeClr val="bg1"/>
                </a:solidFill>
              </a:rPr>
              <a:t>Collective </a:t>
            </a:r>
            <a:r>
              <a:rPr lang="en-CA" sz="4000" b="1" dirty="0">
                <a:solidFill>
                  <a:schemeClr val="bg1"/>
                </a:solidFill>
              </a:rPr>
              <a:t>Agreement Administration - Part </a:t>
            </a:r>
            <a:r>
              <a:rPr lang="en-CA" sz="4000" b="1" dirty="0" smtClean="0">
                <a:solidFill>
                  <a:schemeClr val="bg1"/>
                </a:solidFill>
              </a:rPr>
              <a:t>2</a:t>
            </a:r>
          </a:p>
        </p:txBody>
      </p:sp>
    </p:spTree>
    <p:extLst>
      <p:ext uri="{BB962C8B-B14F-4D97-AF65-F5344CB8AC3E}">
        <p14:creationId xmlns:p14="http://schemas.microsoft.com/office/powerpoint/2010/main" val="3188955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The Grievance Procedure</a:t>
            </a:r>
            <a:endParaRPr lang="en-CA" b="1" dirty="0"/>
          </a:p>
        </p:txBody>
      </p:sp>
      <p:sp>
        <p:nvSpPr>
          <p:cNvPr id="3" name="Content Placeholder 2"/>
          <p:cNvSpPr>
            <a:spLocks noGrp="1"/>
          </p:cNvSpPr>
          <p:nvPr>
            <p:ph idx="1"/>
          </p:nvPr>
        </p:nvSpPr>
        <p:spPr>
          <a:xfrm>
            <a:off x="707571" y="1782082"/>
            <a:ext cx="10515600" cy="4351338"/>
          </a:xfrm>
        </p:spPr>
        <p:txBody>
          <a:bodyPr>
            <a:normAutofit fontScale="85000" lnSpcReduction="10000"/>
          </a:bodyPr>
          <a:lstStyle/>
          <a:p>
            <a:r>
              <a:rPr lang="en-CA" dirty="0"/>
              <a:t>Before a grievance actually becomes a "grievance," it is said to be a complaint which is usually made orally, after consultation with the shop steward.  The shop steward is elected by the union membership to represent workers.  One of the main functions of the steward is to receive and investigate grievances. </a:t>
            </a:r>
            <a:endParaRPr lang="en-CA" dirty="0" smtClean="0"/>
          </a:p>
          <a:p>
            <a:r>
              <a:rPr lang="en-CA" dirty="0" smtClean="0"/>
              <a:t>Typically</a:t>
            </a:r>
            <a:r>
              <a:rPr lang="en-CA" dirty="0"/>
              <a:t>, if the complaint is not handled satisfactory to the griever, the griever can file a step 1 </a:t>
            </a:r>
            <a:r>
              <a:rPr lang="en-CA" dirty="0" smtClean="0"/>
              <a:t>grievance to his/her supervisor. </a:t>
            </a:r>
            <a:r>
              <a:rPr lang="en-CA" dirty="0"/>
              <a:t>Most grievance procedures contain time limits at each step which ensure that grievances are dealt with expeditiously. </a:t>
            </a:r>
            <a:endParaRPr lang="en-CA" dirty="0" smtClean="0"/>
          </a:p>
          <a:p>
            <a:r>
              <a:rPr lang="en-CA" dirty="0" smtClean="0"/>
              <a:t>If not settled to the satisfaction of the Griever, the grievance continues to progressively higher levels of the employer’s organization</a:t>
            </a:r>
            <a:r>
              <a:rPr lang="en-CA" dirty="0"/>
              <a:t>. </a:t>
            </a:r>
            <a:endParaRPr lang="en-CA" dirty="0" smtClean="0"/>
          </a:p>
          <a:p>
            <a:r>
              <a:rPr lang="en-CA" dirty="0" smtClean="0"/>
              <a:t>When </a:t>
            </a:r>
            <a:r>
              <a:rPr lang="en-CA" dirty="0"/>
              <a:t>grievances cannot be settled at any of the various steps outlined in the grievance procedure, the final stage is arbitration where an arbitrator, or board of arbitrators, decide the case and their decision is final and binding.</a:t>
            </a:r>
          </a:p>
        </p:txBody>
      </p:sp>
      <p:pic>
        <p:nvPicPr>
          <p:cNvPr id="4" name="Picture 3"/>
          <p:cNvPicPr>
            <a:picLocks noChangeAspect="1"/>
          </p:cNvPicPr>
          <p:nvPr/>
        </p:nvPicPr>
        <p:blipFill>
          <a:blip r:embed="rId2"/>
          <a:stretch>
            <a:fillRect/>
          </a:stretch>
        </p:blipFill>
        <p:spPr>
          <a:xfrm>
            <a:off x="9579429" y="0"/>
            <a:ext cx="2612571" cy="1469571"/>
          </a:xfrm>
          <a:prstGeom prst="rect">
            <a:avLst/>
          </a:prstGeom>
        </p:spPr>
      </p:pic>
    </p:spTree>
    <p:extLst>
      <p:ext uri="{BB962C8B-B14F-4D97-AF65-F5344CB8AC3E}">
        <p14:creationId xmlns:p14="http://schemas.microsoft.com/office/powerpoint/2010/main" val="38931923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1114" y="1978025"/>
            <a:ext cx="10863943" cy="4782004"/>
          </a:xfrm>
        </p:spPr>
        <p:txBody>
          <a:bodyPr>
            <a:normAutofit/>
          </a:bodyPr>
          <a:lstStyle/>
          <a:p>
            <a:r>
              <a:rPr lang="en-CA" dirty="0"/>
              <a:t>If the grievance remains unsettled, representatives for both sides would continue to meet to resolve the conflict. On rare occasions, a representative from the national union might join the process. Or, a corporate executive from headquarters (if the firm is a large corporation) might be called in to help resolve the grievance.</a:t>
            </a:r>
          </a:p>
          <a:p>
            <a:r>
              <a:rPr lang="en-CA" dirty="0" smtClean="0"/>
              <a:t>If </a:t>
            </a:r>
            <a:r>
              <a:rPr lang="en-CA" dirty="0"/>
              <a:t>not solved at this stage, the grievance goes to arbitration</a:t>
            </a:r>
            <a:r>
              <a:rPr lang="en-CA" dirty="0" smtClean="0"/>
              <a:t>. Arbitration </a:t>
            </a:r>
            <a:r>
              <a:rPr lang="en-CA" dirty="0"/>
              <a:t>is flexible and can be applied to almost any kind of controversy except</a:t>
            </a:r>
          </a:p>
          <a:p>
            <a:r>
              <a:rPr lang="en-CA" dirty="0" smtClean="0"/>
              <a:t>Grievance </a:t>
            </a:r>
            <a:r>
              <a:rPr lang="en-CA" dirty="0"/>
              <a:t>arbitration is a means by which disputes arising from different interpretations of a </a:t>
            </a:r>
            <a:r>
              <a:rPr lang="en-CA" dirty="0" smtClean="0"/>
              <a:t>labour </a:t>
            </a:r>
            <a:r>
              <a:rPr lang="en-CA" dirty="0"/>
              <a:t>contract are settled by a third party</a:t>
            </a:r>
            <a:r>
              <a:rPr lang="en-CA" dirty="0" smtClean="0"/>
              <a:t>.</a:t>
            </a:r>
            <a:endParaRPr lang="en-CA" dirty="0"/>
          </a:p>
          <a:p>
            <a:endParaRPr lang="en-CA" dirty="0"/>
          </a:p>
        </p:txBody>
      </p:sp>
      <p:sp>
        <p:nvSpPr>
          <p:cNvPr id="4" name="Title 1"/>
          <p:cNvSpPr>
            <a:spLocks noGrp="1"/>
          </p:cNvSpPr>
          <p:nvPr>
            <p:ph type="title"/>
          </p:nvPr>
        </p:nvSpPr>
        <p:spPr>
          <a:xfrm>
            <a:off x="751114" y="376011"/>
            <a:ext cx="10515600" cy="1325563"/>
          </a:xfrm>
        </p:spPr>
        <p:txBody>
          <a:bodyPr/>
          <a:lstStyle/>
          <a:p>
            <a:r>
              <a:rPr lang="en-CA" b="1" dirty="0" smtClean="0"/>
              <a:t>The Grievance Procedure </a:t>
            </a:r>
            <a:br>
              <a:rPr lang="en-CA" b="1" dirty="0" smtClean="0"/>
            </a:br>
            <a:r>
              <a:rPr lang="en-CA" b="1" dirty="0" smtClean="0"/>
              <a:t>Towards Arbitration</a:t>
            </a:r>
            <a:endParaRPr lang="en-CA" b="1" dirty="0"/>
          </a:p>
        </p:txBody>
      </p:sp>
      <p:pic>
        <p:nvPicPr>
          <p:cNvPr id="5" name="Picture 4"/>
          <p:cNvPicPr>
            <a:picLocks noChangeAspect="1"/>
          </p:cNvPicPr>
          <p:nvPr/>
        </p:nvPicPr>
        <p:blipFill>
          <a:blip r:embed="rId2"/>
          <a:stretch>
            <a:fillRect/>
          </a:stretch>
        </p:blipFill>
        <p:spPr>
          <a:xfrm>
            <a:off x="9576589" y="0"/>
            <a:ext cx="2615411" cy="1469263"/>
          </a:xfrm>
          <a:prstGeom prst="rect">
            <a:avLst/>
          </a:prstGeom>
        </p:spPr>
      </p:pic>
    </p:spTree>
    <p:extLst>
      <p:ext uri="{BB962C8B-B14F-4D97-AF65-F5344CB8AC3E}">
        <p14:creationId xmlns:p14="http://schemas.microsoft.com/office/powerpoint/2010/main" val="28950023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1114" y="1978025"/>
            <a:ext cx="10863943" cy="4782004"/>
          </a:xfrm>
        </p:spPr>
        <p:txBody>
          <a:bodyPr>
            <a:normAutofit/>
          </a:bodyPr>
          <a:lstStyle/>
          <a:p>
            <a:r>
              <a:rPr lang="en-CA" dirty="0"/>
              <a:t>When grievances cannot be settled at any of the various steps outlined in the grievance procedure, the final stage is arbitration where an arbitrator, or board of arbitrators, decide the case and their decision is final and binding.</a:t>
            </a:r>
            <a:endParaRPr lang="en-CA" dirty="0"/>
          </a:p>
        </p:txBody>
      </p:sp>
      <p:sp>
        <p:nvSpPr>
          <p:cNvPr id="4" name="Title 1"/>
          <p:cNvSpPr>
            <a:spLocks noGrp="1"/>
          </p:cNvSpPr>
          <p:nvPr>
            <p:ph type="title"/>
          </p:nvPr>
        </p:nvSpPr>
        <p:spPr>
          <a:xfrm>
            <a:off x="751114" y="376011"/>
            <a:ext cx="10515600" cy="1325563"/>
          </a:xfrm>
        </p:spPr>
        <p:txBody>
          <a:bodyPr/>
          <a:lstStyle/>
          <a:p>
            <a:r>
              <a:rPr lang="en-CA" b="1" dirty="0" smtClean="0"/>
              <a:t>The Grievance Procedure </a:t>
            </a:r>
            <a:br>
              <a:rPr lang="en-CA" b="1" dirty="0" smtClean="0"/>
            </a:br>
            <a:r>
              <a:rPr lang="en-CA" b="1" dirty="0" smtClean="0"/>
              <a:t>Arbitration</a:t>
            </a:r>
            <a:endParaRPr lang="en-CA" b="1" dirty="0"/>
          </a:p>
        </p:txBody>
      </p:sp>
      <p:pic>
        <p:nvPicPr>
          <p:cNvPr id="5" name="Picture 4"/>
          <p:cNvPicPr>
            <a:picLocks noChangeAspect="1"/>
          </p:cNvPicPr>
          <p:nvPr/>
        </p:nvPicPr>
        <p:blipFill>
          <a:blip r:embed="rId2"/>
          <a:stretch>
            <a:fillRect/>
          </a:stretch>
        </p:blipFill>
        <p:spPr>
          <a:xfrm>
            <a:off x="9576589" y="0"/>
            <a:ext cx="2615411" cy="1469263"/>
          </a:xfrm>
          <a:prstGeom prst="rect">
            <a:avLst/>
          </a:prstGeom>
        </p:spPr>
      </p:pic>
    </p:spTree>
    <p:extLst>
      <p:ext uri="{BB962C8B-B14F-4D97-AF65-F5344CB8AC3E}">
        <p14:creationId xmlns:p14="http://schemas.microsoft.com/office/powerpoint/2010/main" val="4257180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1114" y="1978025"/>
            <a:ext cx="10863943" cy="4782004"/>
          </a:xfrm>
        </p:spPr>
        <p:txBody>
          <a:bodyPr>
            <a:normAutofit fontScale="92500" lnSpcReduction="10000"/>
          </a:bodyPr>
          <a:lstStyle/>
          <a:p>
            <a:r>
              <a:rPr lang="en-CA" dirty="0"/>
              <a:t>Not only do arbitrators determine the issue in dispute, they also determine whether they have jurisdiction to hear the dispute - that is, whether the dispute is </a:t>
            </a:r>
            <a:r>
              <a:rPr lang="en-CA" b="1" dirty="0" err="1"/>
              <a:t>arbitrable</a:t>
            </a:r>
            <a:r>
              <a:rPr lang="en-CA" dirty="0"/>
              <a:t>. </a:t>
            </a:r>
            <a:endParaRPr lang="en-CA" dirty="0" smtClean="0"/>
          </a:p>
          <a:p>
            <a:r>
              <a:rPr lang="en-CA" dirty="0" smtClean="0"/>
              <a:t>To move to arbitration, the </a:t>
            </a:r>
            <a:r>
              <a:rPr lang="en-CA" dirty="0"/>
              <a:t>following </a:t>
            </a:r>
            <a:r>
              <a:rPr lang="en-CA" dirty="0" smtClean="0"/>
              <a:t>questions must be satisfactory answered by the union:</a:t>
            </a:r>
          </a:p>
          <a:p>
            <a:pPr lvl="1"/>
            <a:r>
              <a:rPr lang="en-CA" dirty="0" smtClean="0"/>
              <a:t>Does </a:t>
            </a:r>
            <a:r>
              <a:rPr lang="en-CA" dirty="0"/>
              <a:t>the complaint constitute a valid grievance?</a:t>
            </a:r>
          </a:p>
          <a:p>
            <a:pPr lvl="1"/>
            <a:r>
              <a:rPr lang="en-CA" dirty="0"/>
              <a:t>If it does, is there any likelihood of success? </a:t>
            </a:r>
          </a:p>
          <a:p>
            <a:pPr lvl="1"/>
            <a:r>
              <a:rPr lang="en-CA" dirty="0"/>
              <a:t>Would a dismissal of the grievance create an unfavourable precedent that would be bad for the bargaining unit or the union?</a:t>
            </a:r>
          </a:p>
          <a:p>
            <a:pPr lvl="1"/>
            <a:r>
              <a:rPr lang="en-CA" dirty="0"/>
              <a:t>Would the success of the grievance harm the interests of other members of the bargaining unit?</a:t>
            </a:r>
          </a:p>
          <a:p>
            <a:pPr lvl="1"/>
            <a:r>
              <a:rPr lang="en-CA" dirty="0"/>
              <a:t>Would the failure of the grievance confirm misconduct that could be used against the </a:t>
            </a:r>
            <a:r>
              <a:rPr lang="en-CA" dirty="0" err="1"/>
              <a:t>grievor</a:t>
            </a:r>
            <a:r>
              <a:rPr lang="en-CA" dirty="0"/>
              <a:t> later?</a:t>
            </a:r>
          </a:p>
          <a:p>
            <a:pPr lvl="1"/>
            <a:r>
              <a:rPr lang="en-CA" dirty="0"/>
              <a:t>Does the gain to be made justify the financial cost?</a:t>
            </a:r>
          </a:p>
          <a:p>
            <a:endParaRPr lang="en-CA" dirty="0"/>
          </a:p>
        </p:txBody>
      </p:sp>
      <p:sp>
        <p:nvSpPr>
          <p:cNvPr id="4" name="Title 1"/>
          <p:cNvSpPr>
            <a:spLocks noGrp="1"/>
          </p:cNvSpPr>
          <p:nvPr>
            <p:ph type="title"/>
          </p:nvPr>
        </p:nvSpPr>
        <p:spPr>
          <a:xfrm>
            <a:off x="751114" y="376011"/>
            <a:ext cx="10515600" cy="1325563"/>
          </a:xfrm>
        </p:spPr>
        <p:txBody>
          <a:bodyPr/>
          <a:lstStyle/>
          <a:p>
            <a:r>
              <a:rPr lang="en-CA" b="1" dirty="0" smtClean="0"/>
              <a:t>The Grievance Procedure </a:t>
            </a:r>
            <a:br>
              <a:rPr lang="en-CA" b="1" dirty="0" smtClean="0"/>
            </a:br>
            <a:r>
              <a:rPr lang="en-CA" b="1" dirty="0" smtClean="0"/>
              <a:t>Is the issue in question </a:t>
            </a:r>
            <a:r>
              <a:rPr lang="en-CA" b="1" dirty="0" err="1" smtClean="0"/>
              <a:t>arbitrable</a:t>
            </a:r>
            <a:r>
              <a:rPr lang="en-CA" b="1" dirty="0" smtClean="0"/>
              <a:t>?</a:t>
            </a:r>
            <a:endParaRPr lang="en-CA" b="1" dirty="0"/>
          </a:p>
        </p:txBody>
      </p:sp>
      <p:pic>
        <p:nvPicPr>
          <p:cNvPr id="5" name="Picture 4"/>
          <p:cNvPicPr>
            <a:picLocks noChangeAspect="1"/>
          </p:cNvPicPr>
          <p:nvPr/>
        </p:nvPicPr>
        <p:blipFill>
          <a:blip r:embed="rId2"/>
          <a:stretch>
            <a:fillRect/>
          </a:stretch>
        </p:blipFill>
        <p:spPr>
          <a:xfrm>
            <a:off x="9576589" y="0"/>
            <a:ext cx="2615411" cy="1469263"/>
          </a:xfrm>
          <a:prstGeom prst="rect">
            <a:avLst/>
          </a:prstGeom>
        </p:spPr>
      </p:pic>
    </p:spTree>
    <p:extLst>
      <p:ext uri="{BB962C8B-B14F-4D97-AF65-F5344CB8AC3E}">
        <p14:creationId xmlns:p14="http://schemas.microsoft.com/office/powerpoint/2010/main" val="2215234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1114" y="1978025"/>
            <a:ext cx="10863943" cy="4782004"/>
          </a:xfrm>
        </p:spPr>
        <p:txBody>
          <a:bodyPr>
            <a:normAutofit/>
          </a:bodyPr>
          <a:lstStyle/>
          <a:p>
            <a:r>
              <a:rPr lang="en-CA" dirty="0" smtClean="0"/>
              <a:t>All unions must fairly represent their members.  The </a:t>
            </a:r>
            <a:r>
              <a:rPr lang="en-CA" dirty="0"/>
              <a:t>duty of fair representation requires a union to treat bargaining unit members fairly and honestly, in a manner that is not arbitrary, discriminatory or in bad faith.</a:t>
            </a:r>
            <a:endParaRPr lang="en-CA" dirty="0"/>
          </a:p>
        </p:txBody>
      </p:sp>
      <p:sp>
        <p:nvSpPr>
          <p:cNvPr id="4" name="Title 1"/>
          <p:cNvSpPr>
            <a:spLocks noGrp="1"/>
          </p:cNvSpPr>
          <p:nvPr>
            <p:ph type="title"/>
          </p:nvPr>
        </p:nvSpPr>
        <p:spPr>
          <a:xfrm>
            <a:off x="751114" y="376011"/>
            <a:ext cx="10515600" cy="1325563"/>
          </a:xfrm>
        </p:spPr>
        <p:txBody>
          <a:bodyPr/>
          <a:lstStyle/>
          <a:p>
            <a:r>
              <a:rPr lang="en-CA" b="1" dirty="0" smtClean="0"/>
              <a:t>The Grievance Procedure </a:t>
            </a:r>
            <a:br>
              <a:rPr lang="en-CA" b="1" dirty="0" smtClean="0"/>
            </a:br>
            <a:r>
              <a:rPr lang="en-CA" b="1" dirty="0" smtClean="0"/>
              <a:t>Duty of Fair Representation </a:t>
            </a:r>
            <a:endParaRPr lang="en-CA" b="1" dirty="0"/>
          </a:p>
        </p:txBody>
      </p:sp>
      <p:pic>
        <p:nvPicPr>
          <p:cNvPr id="5" name="Picture 4"/>
          <p:cNvPicPr>
            <a:picLocks noChangeAspect="1"/>
          </p:cNvPicPr>
          <p:nvPr/>
        </p:nvPicPr>
        <p:blipFill>
          <a:blip r:embed="rId2"/>
          <a:stretch>
            <a:fillRect/>
          </a:stretch>
        </p:blipFill>
        <p:spPr>
          <a:xfrm>
            <a:off x="9576589" y="0"/>
            <a:ext cx="2615411" cy="1469263"/>
          </a:xfrm>
          <a:prstGeom prst="rect">
            <a:avLst/>
          </a:prstGeom>
        </p:spPr>
      </p:pic>
    </p:spTree>
    <p:extLst>
      <p:ext uri="{BB962C8B-B14F-4D97-AF65-F5344CB8AC3E}">
        <p14:creationId xmlns:p14="http://schemas.microsoft.com/office/powerpoint/2010/main" val="34254881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1114" y="1978025"/>
            <a:ext cx="10863943" cy="4782004"/>
          </a:xfrm>
        </p:spPr>
        <p:txBody>
          <a:bodyPr>
            <a:normAutofit/>
          </a:bodyPr>
          <a:lstStyle/>
          <a:p>
            <a:r>
              <a:rPr lang="en-CA" dirty="0" smtClean="0"/>
              <a:t>This older, but relevant short </a:t>
            </a:r>
            <a:r>
              <a:rPr lang="en-CA" dirty="0"/>
              <a:t>documentary </a:t>
            </a:r>
            <a:r>
              <a:rPr lang="en-CA" dirty="0" smtClean="0"/>
              <a:t>gives an </a:t>
            </a:r>
            <a:r>
              <a:rPr lang="en-CA" dirty="0"/>
              <a:t>introductory portrait </a:t>
            </a:r>
            <a:r>
              <a:rPr lang="en-CA" dirty="0" smtClean="0"/>
              <a:t>to </a:t>
            </a:r>
            <a:r>
              <a:rPr lang="en-CA" dirty="0"/>
              <a:t>labour relations </a:t>
            </a:r>
            <a:r>
              <a:rPr lang="en-CA" dirty="0" smtClean="0"/>
              <a:t>in Canada</a:t>
            </a:r>
            <a:r>
              <a:rPr lang="en-CA" dirty="0"/>
              <a:t>. </a:t>
            </a:r>
            <a:endParaRPr lang="en-CA" dirty="0" smtClean="0"/>
          </a:p>
          <a:p>
            <a:r>
              <a:rPr lang="en-CA" dirty="0" smtClean="0"/>
              <a:t>Produced </a:t>
            </a:r>
            <a:r>
              <a:rPr lang="en-CA" dirty="0"/>
              <a:t>in cooperation with the Trades and Labour Congress of Canada, the film traces the process of filing a worker’s grievance in the mechanical and industrial fields. </a:t>
            </a:r>
            <a:endParaRPr lang="en-CA" dirty="0" smtClean="0"/>
          </a:p>
          <a:p>
            <a:r>
              <a:rPr lang="en-CA" dirty="0" err="1" smtClean="0"/>
              <a:t>union.https</a:t>
            </a:r>
            <a:r>
              <a:rPr lang="en-CA" dirty="0"/>
              <a:t>://</a:t>
            </a:r>
            <a:r>
              <a:rPr lang="en-CA" dirty="0" err="1" smtClean="0"/>
              <a:t>www.nfb.ca</a:t>
            </a:r>
            <a:r>
              <a:rPr lang="en-CA" dirty="0" smtClean="0"/>
              <a:t>/film/grievance</a:t>
            </a:r>
          </a:p>
          <a:p>
            <a:endParaRPr lang="en-CA" dirty="0"/>
          </a:p>
        </p:txBody>
      </p:sp>
      <p:sp>
        <p:nvSpPr>
          <p:cNvPr id="4" name="Title 1"/>
          <p:cNvSpPr>
            <a:spLocks noGrp="1"/>
          </p:cNvSpPr>
          <p:nvPr>
            <p:ph type="title"/>
          </p:nvPr>
        </p:nvSpPr>
        <p:spPr>
          <a:xfrm>
            <a:off x="751114" y="376011"/>
            <a:ext cx="10515600" cy="1325563"/>
          </a:xfrm>
        </p:spPr>
        <p:txBody>
          <a:bodyPr/>
          <a:lstStyle/>
          <a:p>
            <a:r>
              <a:rPr lang="en-CA" b="1" dirty="0" smtClean="0"/>
              <a:t>The </a:t>
            </a:r>
            <a:r>
              <a:rPr lang="en-CA" b="1" dirty="0" smtClean="0"/>
              <a:t>Grievance</a:t>
            </a:r>
            <a:r>
              <a:rPr lang="en-CA" b="1" dirty="0" smtClean="0"/>
              <a:t/>
            </a:r>
            <a:br>
              <a:rPr lang="en-CA" b="1" dirty="0" smtClean="0"/>
            </a:br>
            <a:r>
              <a:rPr lang="en-CA" b="1" dirty="0" smtClean="0"/>
              <a:t>Video – The </a:t>
            </a:r>
            <a:r>
              <a:rPr lang="en-CA" b="1" dirty="0" err="1" smtClean="0"/>
              <a:t>Grivance</a:t>
            </a:r>
            <a:endParaRPr lang="en-CA" b="1" dirty="0"/>
          </a:p>
        </p:txBody>
      </p:sp>
      <p:pic>
        <p:nvPicPr>
          <p:cNvPr id="5" name="Picture 4"/>
          <p:cNvPicPr>
            <a:picLocks noChangeAspect="1"/>
          </p:cNvPicPr>
          <p:nvPr/>
        </p:nvPicPr>
        <p:blipFill>
          <a:blip r:embed="rId2"/>
          <a:stretch>
            <a:fillRect/>
          </a:stretch>
        </p:blipFill>
        <p:spPr>
          <a:xfrm>
            <a:off x="9576589" y="0"/>
            <a:ext cx="2615411" cy="1469263"/>
          </a:xfrm>
          <a:prstGeom prst="rect">
            <a:avLst/>
          </a:prstGeom>
        </p:spPr>
      </p:pic>
      <p:pic>
        <p:nvPicPr>
          <p:cNvPr id="2" name="Picture 1"/>
          <p:cNvPicPr>
            <a:picLocks noChangeAspect="1"/>
          </p:cNvPicPr>
          <p:nvPr/>
        </p:nvPicPr>
        <p:blipFill>
          <a:blip r:embed="rId3"/>
          <a:stretch>
            <a:fillRect/>
          </a:stretch>
        </p:blipFill>
        <p:spPr>
          <a:xfrm>
            <a:off x="7404934" y="3794085"/>
            <a:ext cx="3861780" cy="2716562"/>
          </a:xfrm>
          <a:prstGeom prst="rect">
            <a:avLst/>
          </a:prstGeom>
        </p:spPr>
      </p:pic>
    </p:spTree>
    <p:extLst>
      <p:ext uri="{BB962C8B-B14F-4D97-AF65-F5344CB8AC3E}">
        <p14:creationId xmlns:p14="http://schemas.microsoft.com/office/powerpoint/2010/main" val="457787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4028" y="365125"/>
            <a:ext cx="10515600" cy="1325563"/>
          </a:xfrm>
        </p:spPr>
        <p:txBody>
          <a:bodyPr/>
          <a:lstStyle/>
          <a:p>
            <a:r>
              <a:rPr lang="en-CA" b="1" dirty="0"/>
              <a:t>Overview of this Unit</a:t>
            </a:r>
            <a:endParaRPr lang="en-CA" dirty="0"/>
          </a:p>
        </p:txBody>
      </p:sp>
      <p:sp>
        <p:nvSpPr>
          <p:cNvPr id="3" name="Content Placeholder 2"/>
          <p:cNvSpPr>
            <a:spLocks noGrp="1"/>
          </p:cNvSpPr>
          <p:nvPr>
            <p:ph idx="1"/>
          </p:nvPr>
        </p:nvSpPr>
        <p:spPr>
          <a:xfrm>
            <a:off x="664028" y="1469571"/>
            <a:ext cx="10515600" cy="4486275"/>
          </a:xfrm>
        </p:spPr>
        <p:txBody>
          <a:bodyPr>
            <a:normAutofit lnSpcReduction="10000"/>
          </a:bodyPr>
          <a:lstStyle/>
          <a:p>
            <a:r>
              <a:rPr lang="en-CA" dirty="0"/>
              <a:t>In this unit we will examine the process of administering a collective agreement.  </a:t>
            </a:r>
            <a:r>
              <a:rPr lang="en-CA" dirty="0" smtClean="0"/>
              <a:t>Including: </a:t>
            </a:r>
          </a:p>
          <a:p>
            <a:pPr lvl="1"/>
            <a:r>
              <a:rPr lang="en-CA" dirty="0" smtClean="0"/>
              <a:t>Key provisions of a Collective Agreement</a:t>
            </a:r>
          </a:p>
          <a:p>
            <a:pPr lvl="1"/>
            <a:r>
              <a:rPr lang="en-CA" dirty="0" smtClean="0"/>
              <a:t>Key </a:t>
            </a:r>
            <a:r>
              <a:rPr lang="en-CA" dirty="0"/>
              <a:t>principles surrounding the right to file grievances, </a:t>
            </a:r>
            <a:endParaRPr lang="en-CA" dirty="0" smtClean="0"/>
          </a:p>
          <a:p>
            <a:pPr lvl="1"/>
            <a:r>
              <a:rPr lang="en-CA" dirty="0" smtClean="0"/>
              <a:t>the </a:t>
            </a:r>
            <a:r>
              <a:rPr lang="en-CA" dirty="0"/>
              <a:t>role of the union in fairly representing members' interests in the process, and </a:t>
            </a:r>
            <a:endParaRPr lang="en-CA" dirty="0" smtClean="0"/>
          </a:p>
          <a:p>
            <a:pPr lvl="1"/>
            <a:r>
              <a:rPr lang="en-CA" dirty="0" smtClean="0"/>
              <a:t>the </a:t>
            </a:r>
            <a:r>
              <a:rPr lang="en-CA" dirty="0"/>
              <a:t>use of grievances rather than strikes to settle contract disputes will be examined.</a:t>
            </a:r>
          </a:p>
          <a:p>
            <a:r>
              <a:rPr lang="en-CA" dirty="0"/>
              <a:t>We will distinguish between the different types of labour relations disputes and focus upon rights disputes, as we examine some commonly grieved rights issues such as seniority and discipline and discharge.  </a:t>
            </a:r>
            <a:endParaRPr lang="en-CA" dirty="0" smtClean="0"/>
          </a:p>
        </p:txBody>
      </p:sp>
      <p:pic>
        <p:nvPicPr>
          <p:cNvPr id="5" name="Picture 4"/>
          <p:cNvPicPr>
            <a:picLocks noChangeAspect="1"/>
          </p:cNvPicPr>
          <p:nvPr/>
        </p:nvPicPr>
        <p:blipFill>
          <a:blip r:embed="rId2"/>
          <a:stretch>
            <a:fillRect/>
          </a:stretch>
        </p:blipFill>
        <p:spPr>
          <a:xfrm>
            <a:off x="9579429" y="0"/>
            <a:ext cx="2612571" cy="1469571"/>
          </a:xfrm>
          <a:prstGeom prst="rect">
            <a:avLst/>
          </a:prstGeom>
        </p:spPr>
      </p:pic>
    </p:spTree>
    <p:extLst>
      <p:ext uri="{BB962C8B-B14F-4D97-AF65-F5344CB8AC3E}">
        <p14:creationId xmlns:p14="http://schemas.microsoft.com/office/powerpoint/2010/main" val="991659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3" y="452211"/>
            <a:ext cx="10515600" cy="1325563"/>
          </a:xfrm>
        </p:spPr>
        <p:txBody>
          <a:bodyPr>
            <a:normAutofit fontScale="90000"/>
          </a:bodyPr>
          <a:lstStyle/>
          <a:p>
            <a:r>
              <a:rPr lang="en-CA" b="1" dirty="0"/>
              <a:t>Unit </a:t>
            </a:r>
            <a:r>
              <a:rPr lang="en-CA" b="1" dirty="0" smtClean="0"/>
              <a:t>4</a:t>
            </a:r>
            <a:r>
              <a:rPr lang="en-CA" b="1" dirty="0"/>
              <a:t/>
            </a:r>
            <a:br>
              <a:rPr lang="en-CA" b="1" dirty="0"/>
            </a:br>
            <a:r>
              <a:rPr lang="en-CA" b="1" dirty="0"/>
              <a:t>Collective Agreement Administration - Part </a:t>
            </a:r>
            <a:r>
              <a:rPr lang="en-CA" b="1" dirty="0" smtClean="0"/>
              <a:t>2</a:t>
            </a:r>
            <a:r>
              <a:rPr lang="en-CA" b="1" dirty="0"/>
              <a:t/>
            </a:r>
            <a:br>
              <a:rPr lang="en-CA" b="1" dirty="0"/>
            </a:br>
            <a:endParaRPr lang="en-CA" b="1" dirty="0"/>
          </a:p>
        </p:txBody>
      </p:sp>
      <p:sp>
        <p:nvSpPr>
          <p:cNvPr id="3" name="Content Placeholder 2"/>
          <p:cNvSpPr>
            <a:spLocks noGrp="1"/>
          </p:cNvSpPr>
          <p:nvPr>
            <p:ph idx="1"/>
          </p:nvPr>
        </p:nvSpPr>
        <p:spPr>
          <a:xfrm>
            <a:off x="468085" y="1620385"/>
            <a:ext cx="10896600" cy="4570184"/>
          </a:xfrm>
        </p:spPr>
        <p:txBody>
          <a:bodyPr>
            <a:noAutofit/>
          </a:bodyPr>
          <a:lstStyle/>
          <a:p>
            <a:pPr marL="0" indent="0">
              <a:buNone/>
            </a:pPr>
            <a:r>
              <a:rPr lang="en-CA" sz="2400" dirty="0"/>
              <a:t>After completing this unit, you should be able to</a:t>
            </a:r>
            <a:r>
              <a:rPr lang="en-CA" sz="2400" dirty="0" smtClean="0"/>
              <a:t>:</a:t>
            </a:r>
          </a:p>
          <a:p>
            <a:pPr lvl="1"/>
            <a:r>
              <a:rPr lang="en-CA" sz="3200" dirty="0" smtClean="0"/>
              <a:t>Identify </a:t>
            </a:r>
            <a:r>
              <a:rPr lang="en-CA" sz="3200" dirty="0"/>
              <a:t>the contents of a collective agreement</a:t>
            </a:r>
          </a:p>
          <a:p>
            <a:pPr lvl="1"/>
            <a:r>
              <a:rPr lang="en-CA" sz="3200" dirty="0" smtClean="0"/>
              <a:t>Describe </a:t>
            </a:r>
            <a:r>
              <a:rPr lang="en-CA" sz="3200" dirty="0"/>
              <a:t>the grievance procedure</a:t>
            </a:r>
          </a:p>
          <a:p>
            <a:pPr lvl="1"/>
            <a:r>
              <a:rPr lang="en-CA" sz="3200" dirty="0" smtClean="0"/>
              <a:t>Identify mandatory collective </a:t>
            </a:r>
            <a:r>
              <a:rPr lang="en-CA" sz="3200" dirty="0"/>
              <a:t>agreement </a:t>
            </a:r>
            <a:r>
              <a:rPr lang="en-CA" sz="3200" dirty="0" smtClean="0"/>
              <a:t>language </a:t>
            </a:r>
          </a:p>
          <a:p>
            <a:pPr lvl="1"/>
            <a:r>
              <a:rPr lang="en-CA" sz="3200" dirty="0" smtClean="0"/>
              <a:t>Distinguish </a:t>
            </a:r>
            <a:r>
              <a:rPr lang="en-CA" sz="3200" dirty="0"/>
              <a:t>between and interest grievance and a rights grievance</a:t>
            </a:r>
            <a:endParaRPr lang="en-CA" sz="3200" dirty="0"/>
          </a:p>
          <a:p>
            <a:pPr lvl="1"/>
            <a:r>
              <a:rPr lang="en-CA" sz="3200" dirty="0" smtClean="0"/>
              <a:t>Explain </a:t>
            </a:r>
            <a:r>
              <a:rPr lang="en-CA" sz="3200" dirty="0"/>
              <a:t>the role of the labour board in grievance arbitration</a:t>
            </a:r>
          </a:p>
          <a:p>
            <a:pPr lvl="1"/>
            <a:r>
              <a:rPr lang="en-CA" sz="3200" dirty="0" smtClean="0"/>
              <a:t>Identify </a:t>
            </a:r>
            <a:r>
              <a:rPr lang="en-CA" sz="3200" dirty="0"/>
              <a:t>the types of disciplinary action</a:t>
            </a:r>
          </a:p>
          <a:p>
            <a:pPr lvl="1"/>
            <a:r>
              <a:rPr lang="en-CA" sz="3200" dirty="0" smtClean="0"/>
              <a:t>Discuss </a:t>
            </a:r>
            <a:r>
              <a:rPr lang="en-CA" sz="3200" dirty="0"/>
              <a:t>the discipline grievance</a:t>
            </a:r>
          </a:p>
          <a:p>
            <a:pPr lvl="1"/>
            <a:r>
              <a:rPr lang="en-CA" sz="3200" dirty="0" smtClean="0"/>
              <a:t>Explain </a:t>
            </a:r>
            <a:r>
              <a:rPr lang="en-CA" sz="3200" dirty="0"/>
              <a:t>the concept of due process</a:t>
            </a:r>
          </a:p>
        </p:txBody>
      </p:sp>
      <p:pic>
        <p:nvPicPr>
          <p:cNvPr id="5" name="Picture 4"/>
          <p:cNvPicPr>
            <a:picLocks noChangeAspect="1"/>
          </p:cNvPicPr>
          <p:nvPr/>
        </p:nvPicPr>
        <p:blipFill>
          <a:blip r:embed="rId2"/>
          <a:stretch>
            <a:fillRect/>
          </a:stretch>
        </p:blipFill>
        <p:spPr>
          <a:xfrm>
            <a:off x="9676190" y="0"/>
            <a:ext cx="2515810" cy="1415143"/>
          </a:xfrm>
          <a:prstGeom prst="rect">
            <a:avLst/>
          </a:prstGeom>
        </p:spPr>
      </p:pic>
    </p:spTree>
    <p:extLst>
      <p:ext uri="{BB962C8B-B14F-4D97-AF65-F5344CB8AC3E}">
        <p14:creationId xmlns:p14="http://schemas.microsoft.com/office/powerpoint/2010/main" val="27032158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4028" y="365125"/>
            <a:ext cx="10515600" cy="1325563"/>
          </a:xfrm>
        </p:spPr>
        <p:txBody>
          <a:bodyPr/>
          <a:lstStyle/>
          <a:p>
            <a:r>
              <a:rPr lang="en-CA" b="1" dirty="0" smtClean="0"/>
              <a:t>Contents of a Collective Agreement</a:t>
            </a:r>
            <a:endParaRPr lang="en-CA" dirty="0"/>
          </a:p>
        </p:txBody>
      </p:sp>
      <p:sp>
        <p:nvSpPr>
          <p:cNvPr id="3" name="Content Placeholder 2"/>
          <p:cNvSpPr>
            <a:spLocks noGrp="1"/>
          </p:cNvSpPr>
          <p:nvPr>
            <p:ph idx="1"/>
          </p:nvPr>
        </p:nvSpPr>
        <p:spPr>
          <a:xfrm>
            <a:off x="664028" y="1469571"/>
            <a:ext cx="10515600" cy="4486275"/>
          </a:xfrm>
        </p:spPr>
        <p:txBody>
          <a:bodyPr>
            <a:normAutofit/>
          </a:bodyPr>
          <a:lstStyle/>
          <a:p>
            <a:r>
              <a:rPr lang="en-CA" dirty="0"/>
              <a:t>A Collective </a:t>
            </a:r>
            <a:r>
              <a:rPr lang="en-CA" dirty="0" smtClean="0"/>
              <a:t>Agreement:</a:t>
            </a:r>
          </a:p>
          <a:p>
            <a:pPr lvl="1"/>
            <a:r>
              <a:rPr lang="en-CA" dirty="0" smtClean="0"/>
              <a:t>Is </a:t>
            </a:r>
            <a:r>
              <a:rPr lang="en-CA" dirty="0"/>
              <a:t>a legal contract negotiated between a union and an </a:t>
            </a:r>
            <a:r>
              <a:rPr lang="en-CA" dirty="0" smtClean="0"/>
              <a:t>employer</a:t>
            </a:r>
          </a:p>
          <a:p>
            <a:pPr lvl="1"/>
            <a:r>
              <a:rPr lang="en-CA" dirty="0" smtClean="0"/>
              <a:t>typically </a:t>
            </a:r>
            <a:r>
              <a:rPr lang="en-CA" dirty="0"/>
              <a:t>sets out the rates of pay, hours of work, vacations, benefits, grievance procedures, and other conditions of </a:t>
            </a:r>
            <a:r>
              <a:rPr lang="en-CA" dirty="0" smtClean="0"/>
              <a:t>employment</a:t>
            </a:r>
          </a:p>
          <a:p>
            <a:pPr lvl="1"/>
            <a:r>
              <a:rPr lang="en-CA" dirty="0" smtClean="0"/>
              <a:t>Has </a:t>
            </a:r>
            <a:r>
              <a:rPr lang="en-CA" dirty="0"/>
              <a:t>a set term.  (typically one to three years)</a:t>
            </a:r>
          </a:p>
          <a:p>
            <a:r>
              <a:rPr lang="en-CA" dirty="0"/>
              <a:t>Since each workplace is unique, collective agreements are negotiated between the union (representing employees in the bargaining unit) and the employer to deal with many of the unique issues of that particular workplace.  </a:t>
            </a:r>
          </a:p>
          <a:p>
            <a:endParaRPr lang="en-CA" dirty="0"/>
          </a:p>
          <a:p>
            <a:endParaRPr lang="en-CA" dirty="0" smtClean="0"/>
          </a:p>
        </p:txBody>
      </p:sp>
      <p:pic>
        <p:nvPicPr>
          <p:cNvPr id="5" name="Picture 4"/>
          <p:cNvPicPr>
            <a:picLocks noChangeAspect="1"/>
          </p:cNvPicPr>
          <p:nvPr/>
        </p:nvPicPr>
        <p:blipFill>
          <a:blip r:embed="rId2"/>
          <a:stretch>
            <a:fillRect/>
          </a:stretch>
        </p:blipFill>
        <p:spPr>
          <a:xfrm>
            <a:off x="9579429" y="0"/>
            <a:ext cx="2612571" cy="1469571"/>
          </a:xfrm>
          <a:prstGeom prst="rect">
            <a:avLst/>
          </a:prstGeom>
        </p:spPr>
      </p:pic>
    </p:spTree>
    <p:extLst>
      <p:ext uri="{BB962C8B-B14F-4D97-AF65-F5344CB8AC3E}">
        <p14:creationId xmlns:p14="http://schemas.microsoft.com/office/powerpoint/2010/main" val="1349542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4028" y="365125"/>
            <a:ext cx="10515600" cy="1325563"/>
          </a:xfrm>
        </p:spPr>
        <p:txBody>
          <a:bodyPr/>
          <a:lstStyle/>
          <a:p>
            <a:r>
              <a:rPr lang="en-CA" b="1" dirty="0" smtClean="0"/>
              <a:t>Mandatory provisions of a Collective Agreement</a:t>
            </a:r>
            <a:endParaRPr lang="en-CA" dirty="0"/>
          </a:p>
        </p:txBody>
      </p:sp>
      <p:sp>
        <p:nvSpPr>
          <p:cNvPr id="3" name="Content Placeholder 2"/>
          <p:cNvSpPr>
            <a:spLocks noGrp="1"/>
          </p:cNvSpPr>
          <p:nvPr>
            <p:ph idx="1"/>
          </p:nvPr>
        </p:nvSpPr>
        <p:spPr>
          <a:xfrm>
            <a:off x="664028" y="1834696"/>
            <a:ext cx="10515600" cy="4486275"/>
          </a:xfrm>
        </p:spPr>
        <p:txBody>
          <a:bodyPr>
            <a:normAutofit fontScale="92500" lnSpcReduction="10000"/>
          </a:bodyPr>
          <a:lstStyle/>
          <a:p>
            <a:r>
              <a:rPr lang="en-CA" dirty="0"/>
              <a:t>Labour legislation does specify that there are key provisions that must be present in all collective agreements – </a:t>
            </a:r>
            <a:r>
              <a:rPr lang="en-CA" dirty="0" smtClean="0"/>
              <a:t>so-called  </a:t>
            </a:r>
            <a:r>
              <a:rPr lang="en-CA" dirty="0"/>
              <a:t>mandatory provisions.  </a:t>
            </a:r>
            <a:endParaRPr lang="en-CA" dirty="0" smtClean="0"/>
          </a:p>
          <a:p>
            <a:r>
              <a:rPr lang="en-CA" dirty="0" smtClean="0"/>
              <a:t>Typical Labour Relations </a:t>
            </a:r>
            <a:r>
              <a:rPr lang="en-CA" dirty="0" smtClean="0"/>
              <a:t>Acts require </a:t>
            </a:r>
            <a:r>
              <a:rPr lang="en-CA" dirty="0" smtClean="0"/>
              <a:t>that:</a:t>
            </a:r>
          </a:p>
          <a:p>
            <a:pPr lvl="1"/>
            <a:r>
              <a:rPr lang="en-CA" dirty="0" smtClean="0"/>
              <a:t>there </a:t>
            </a:r>
            <a:r>
              <a:rPr lang="en-CA" dirty="0"/>
              <a:t>be no strikes or lockouts during the term of the collective </a:t>
            </a:r>
            <a:r>
              <a:rPr lang="en-CA" dirty="0" smtClean="0"/>
              <a:t>agreement</a:t>
            </a:r>
          </a:p>
          <a:p>
            <a:pPr lvl="1"/>
            <a:r>
              <a:rPr lang="en-CA" dirty="0" smtClean="0"/>
              <a:t>workplace </a:t>
            </a:r>
            <a:r>
              <a:rPr lang="en-CA" dirty="0"/>
              <a:t>disputes </a:t>
            </a:r>
            <a:r>
              <a:rPr lang="en-CA" dirty="0" smtClean="0"/>
              <a:t>within the term of the agreement must be settled without </a:t>
            </a:r>
            <a:r>
              <a:rPr lang="en-CA" dirty="0"/>
              <a:t>work stoppage </a:t>
            </a:r>
          </a:p>
          <a:p>
            <a:pPr lvl="1"/>
            <a:r>
              <a:rPr lang="en-CA" dirty="0"/>
              <a:t>agreements be in force for at least one </a:t>
            </a:r>
            <a:r>
              <a:rPr lang="en-CA" dirty="0" smtClean="0"/>
              <a:t>year</a:t>
            </a:r>
          </a:p>
          <a:p>
            <a:pPr lvl="1"/>
            <a:r>
              <a:rPr lang="en-CA" dirty="0" smtClean="0"/>
              <a:t>The employer must </a:t>
            </a:r>
            <a:r>
              <a:rPr lang="en-CA" dirty="0"/>
              <a:t>deduct dues from each member of the unit, </a:t>
            </a:r>
            <a:r>
              <a:rPr lang="en-CA" dirty="0" smtClean="0"/>
              <a:t>regardless if they are members </a:t>
            </a:r>
            <a:r>
              <a:rPr lang="en-CA" dirty="0"/>
              <a:t>of the </a:t>
            </a:r>
            <a:r>
              <a:rPr lang="en-CA" dirty="0" smtClean="0"/>
              <a:t>union</a:t>
            </a:r>
          </a:p>
          <a:p>
            <a:pPr lvl="1"/>
            <a:r>
              <a:rPr lang="en-CA" dirty="0"/>
              <a:t>collective agreements are binding on </a:t>
            </a:r>
            <a:r>
              <a:rPr lang="en-CA" dirty="0" smtClean="0"/>
              <a:t>both </a:t>
            </a:r>
            <a:r>
              <a:rPr lang="en-CA" dirty="0"/>
              <a:t>parties involved and individual deals cannot be made with </a:t>
            </a:r>
            <a:r>
              <a:rPr lang="en-CA" dirty="0" smtClean="0"/>
              <a:t>workers (unless my mutual agreement)</a:t>
            </a:r>
          </a:p>
          <a:p>
            <a:pPr lvl="1"/>
            <a:r>
              <a:rPr lang="en-CA" dirty="0" smtClean="0"/>
              <a:t>The union is the sole representative of the bargaining unit (Recognition clause)</a:t>
            </a:r>
          </a:p>
          <a:p>
            <a:pPr lvl="1"/>
            <a:r>
              <a:rPr lang="en-CA" dirty="0" smtClean="0"/>
              <a:t>Management has the right to manage the jobsite</a:t>
            </a:r>
          </a:p>
          <a:p>
            <a:pPr lvl="1"/>
            <a:endParaRPr lang="en-CA" dirty="0"/>
          </a:p>
          <a:p>
            <a:endParaRPr lang="en-CA" dirty="0"/>
          </a:p>
          <a:p>
            <a:endParaRPr lang="en-CA" dirty="0" smtClean="0"/>
          </a:p>
        </p:txBody>
      </p:sp>
      <p:pic>
        <p:nvPicPr>
          <p:cNvPr id="5" name="Picture 4"/>
          <p:cNvPicPr>
            <a:picLocks noChangeAspect="1"/>
          </p:cNvPicPr>
          <p:nvPr/>
        </p:nvPicPr>
        <p:blipFill>
          <a:blip r:embed="rId2"/>
          <a:stretch>
            <a:fillRect/>
          </a:stretch>
        </p:blipFill>
        <p:spPr>
          <a:xfrm>
            <a:off x="9579429" y="0"/>
            <a:ext cx="2612571" cy="1469571"/>
          </a:xfrm>
          <a:prstGeom prst="rect">
            <a:avLst/>
          </a:prstGeom>
        </p:spPr>
      </p:pic>
    </p:spTree>
    <p:extLst>
      <p:ext uri="{BB962C8B-B14F-4D97-AF65-F5344CB8AC3E}">
        <p14:creationId xmlns:p14="http://schemas.microsoft.com/office/powerpoint/2010/main" val="20419225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486" y="72003"/>
            <a:ext cx="10515600" cy="1325563"/>
          </a:xfrm>
        </p:spPr>
        <p:txBody>
          <a:bodyPr/>
          <a:lstStyle/>
          <a:p>
            <a:r>
              <a:rPr lang="en-CA" b="1" dirty="0" smtClean="0"/>
              <a:t>Mandatory provisions of a Collective Agreement</a:t>
            </a:r>
            <a:endParaRPr lang="en-CA" dirty="0"/>
          </a:p>
        </p:txBody>
      </p:sp>
      <p:sp>
        <p:nvSpPr>
          <p:cNvPr id="3" name="Content Placeholder 2"/>
          <p:cNvSpPr>
            <a:spLocks noGrp="1"/>
          </p:cNvSpPr>
          <p:nvPr>
            <p:ph idx="1"/>
          </p:nvPr>
        </p:nvSpPr>
        <p:spPr>
          <a:xfrm>
            <a:off x="239486" y="1397566"/>
            <a:ext cx="10515600" cy="4486275"/>
          </a:xfrm>
        </p:spPr>
        <p:txBody>
          <a:bodyPr>
            <a:normAutofit/>
          </a:bodyPr>
          <a:lstStyle/>
          <a:p>
            <a:r>
              <a:rPr lang="en-CA" dirty="0"/>
              <a:t>Labour legislation does specify that there are key provisions that must be present in all collective agreements – </a:t>
            </a:r>
            <a:r>
              <a:rPr lang="en-CA" dirty="0" err="1"/>
              <a:t>socalled</a:t>
            </a:r>
            <a:r>
              <a:rPr lang="en-CA" dirty="0"/>
              <a:t>  mandatory provisions.  </a:t>
            </a:r>
            <a:endParaRPr lang="en-CA" dirty="0" smtClean="0"/>
          </a:p>
          <a:p>
            <a:pPr lvl="1"/>
            <a:endParaRPr lang="en-CA" dirty="0"/>
          </a:p>
          <a:p>
            <a:endParaRPr lang="en-CA" dirty="0"/>
          </a:p>
          <a:p>
            <a:endParaRPr lang="en-CA" dirty="0" smtClean="0"/>
          </a:p>
        </p:txBody>
      </p:sp>
      <p:pic>
        <p:nvPicPr>
          <p:cNvPr id="5" name="Picture 4"/>
          <p:cNvPicPr>
            <a:picLocks noChangeAspect="1"/>
          </p:cNvPicPr>
          <p:nvPr/>
        </p:nvPicPr>
        <p:blipFill>
          <a:blip r:embed="rId2"/>
          <a:stretch>
            <a:fillRect/>
          </a:stretch>
        </p:blipFill>
        <p:spPr>
          <a:xfrm>
            <a:off x="9579429" y="0"/>
            <a:ext cx="2612571" cy="1469571"/>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194529618"/>
              </p:ext>
            </p:extLst>
          </p:nvPr>
        </p:nvGraphicFramePr>
        <p:xfrm>
          <a:off x="239486" y="2574993"/>
          <a:ext cx="11778343" cy="4438138"/>
        </p:xfrm>
        <a:graphic>
          <a:graphicData uri="http://schemas.openxmlformats.org/drawingml/2006/table">
            <a:tbl>
              <a:tblPr firstRow="1" firstCol="1" bandRow="1">
                <a:tableStyleId>{5C22544A-7EE6-4342-B048-85BDC9FD1C3A}</a:tableStyleId>
              </a:tblPr>
              <a:tblGrid>
                <a:gridCol w="11778343"/>
              </a:tblGrid>
              <a:tr h="448169">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CA" sz="1200" dirty="0">
                          <a:effectLst/>
                        </a:rPr>
                        <a:t>Recognition </a:t>
                      </a:r>
                      <a:r>
                        <a:rPr lang="en-CA" sz="1200" dirty="0" smtClean="0">
                          <a:effectLst/>
                        </a:rPr>
                        <a:t>clause - </a:t>
                      </a:r>
                      <a:r>
                        <a:rPr lang="en-CA" sz="1100" dirty="0" smtClean="0"/>
                        <a:t>The [employer] recognizes the Union as the sole bargaining agent for all employees [insert words from certification] except for those employees [insert exemptions from certification].</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1038916">
                <a:tc>
                  <a:txBody>
                    <a:bodyPr/>
                    <a:lstStyle/>
                    <a:p>
                      <a:pPr>
                        <a:lnSpc>
                          <a:spcPct val="107000"/>
                        </a:lnSpc>
                        <a:spcAft>
                          <a:spcPts val="0"/>
                        </a:spcAft>
                      </a:pPr>
                      <a:r>
                        <a:rPr lang="en-CA" sz="1200" dirty="0">
                          <a:effectLst/>
                        </a:rPr>
                        <a:t>Management Rights </a:t>
                      </a:r>
                      <a:r>
                        <a:rPr lang="en-CA" sz="1200" dirty="0" smtClean="0">
                          <a:effectLst/>
                        </a:rPr>
                        <a:t>clause - The Union recognizes and acknowledges that management of the operations and direction of the working force are fixed exclusively in the [employer], and [the employer] has the right without restricting the generality of the foregoing to: Maintain order and efficiency - Hire, promote, demote, classify, transfer, suspend and rehire employees, and to discipline or discharge any employee for just cause provided that a claim by an employee who has acquired seniority, that he/she has been discharged or disciplined without just cause may be the subject of a grievance and dealt with as hereinafter provided. </a:t>
                      </a:r>
                    </a:p>
                    <a:p>
                      <a:pPr>
                        <a:lnSpc>
                          <a:spcPct val="107000"/>
                        </a:lnSpc>
                        <a:spcAft>
                          <a:spcPts val="0"/>
                        </a:spcAft>
                      </a:pPr>
                      <a:r>
                        <a:rPr lang="en-CA" sz="1200" dirty="0" smtClean="0">
                          <a:effectLst/>
                        </a:rPr>
                        <a:t>Make, enforce and alter, from time to time, rules and regulations to be observed by the employees.  Such rules or regulations shall not be inconsistent with the terms of this Agreement.</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448169">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CA" sz="1200" dirty="0">
                          <a:effectLst/>
                        </a:rPr>
                        <a:t>Union Security </a:t>
                      </a:r>
                      <a:r>
                        <a:rPr lang="en-CA" sz="1200" dirty="0" smtClean="0">
                          <a:effectLst/>
                        </a:rPr>
                        <a:t>clauses - </a:t>
                      </a:r>
                      <a:r>
                        <a:rPr lang="en-CA" sz="1100" dirty="0" smtClean="0"/>
                        <a:t>Consider if employees would be required to be members of the union in order to be and/or remain employed, or if employees would automatically have union dues deducted from their pay whether or not they are members of the union.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273628">
                <a:tc>
                  <a:txBody>
                    <a:bodyPr/>
                    <a:lstStyle/>
                    <a:p>
                      <a:pPr>
                        <a:lnSpc>
                          <a:spcPct val="107000"/>
                        </a:lnSpc>
                        <a:spcAft>
                          <a:spcPts val="0"/>
                        </a:spcAft>
                      </a:pPr>
                      <a:r>
                        <a:rPr lang="en-CA" sz="1200" dirty="0">
                          <a:effectLst/>
                        </a:rPr>
                        <a:t>Workload </a:t>
                      </a:r>
                      <a:r>
                        <a:rPr lang="en-CA" sz="1200" dirty="0" smtClean="0">
                          <a:effectLst/>
                        </a:rPr>
                        <a:t>clauses – Defines</a:t>
                      </a:r>
                      <a:r>
                        <a:rPr lang="en-CA" sz="1200" baseline="0" dirty="0" smtClean="0">
                          <a:effectLst/>
                        </a:rPr>
                        <a:t> workload</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273628">
                <a:tc>
                  <a:txBody>
                    <a:bodyPr/>
                    <a:lstStyle/>
                    <a:p>
                      <a:pPr>
                        <a:lnSpc>
                          <a:spcPct val="107000"/>
                        </a:lnSpc>
                        <a:spcAft>
                          <a:spcPts val="0"/>
                        </a:spcAft>
                      </a:pPr>
                      <a:r>
                        <a:rPr lang="en-CA" sz="1200" dirty="0">
                          <a:effectLst/>
                        </a:rPr>
                        <a:t>Salary </a:t>
                      </a:r>
                      <a:r>
                        <a:rPr lang="en-CA" sz="1200" dirty="0" smtClean="0">
                          <a:effectLst/>
                        </a:rPr>
                        <a:t>&amp; benefit clauses – defines salary</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273628">
                <a:tc>
                  <a:txBody>
                    <a:bodyPr/>
                    <a:lstStyle/>
                    <a:p>
                      <a:pPr>
                        <a:lnSpc>
                          <a:spcPct val="107000"/>
                        </a:lnSpc>
                        <a:spcAft>
                          <a:spcPts val="0"/>
                        </a:spcAft>
                      </a:pPr>
                      <a:r>
                        <a:rPr lang="en-CA" sz="1200" dirty="0">
                          <a:effectLst/>
                        </a:rPr>
                        <a:t>Vacation and Leave </a:t>
                      </a:r>
                      <a:r>
                        <a:rPr lang="en-CA" sz="1200" dirty="0" smtClean="0">
                          <a:effectLst/>
                        </a:rPr>
                        <a:t>clauses – defines vacation and leave policy</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273628">
                <a:tc>
                  <a:txBody>
                    <a:bodyPr/>
                    <a:lstStyle/>
                    <a:p>
                      <a:pPr>
                        <a:lnSpc>
                          <a:spcPct val="107000"/>
                        </a:lnSpc>
                        <a:spcAft>
                          <a:spcPts val="0"/>
                        </a:spcAft>
                      </a:pPr>
                      <a:r>
                        <a:rPr lang="en-CA" sz="1200" dirty="0">
                          <a:effectLst/>
                        </a:rPr>
                        <a:t>Sick Leave </a:t>
                      </a:r>
                      <a:r>
                        <a:rPr lang="en-CA" sz="1200" dirty="0" smtClean="0">
                          <a:effectLst/>
                        </a:rPr>
                        <a:t>clauses – defines sick leave</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231458">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CA" sz="1100" dirty="0" smtClean="0">
                          <a:effectLst/>
                        </a:rPr>
                        <a:t>Hours of Work and Overtime provision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281998">
                <a:tc>
                  <a:txBody>
                    <a:bodyPr/>
                    <a:lstStyle/>
                    <a:p>
                      <a:pPr>
                        <a:lnSpc>
                          <a:spcPct val="107000"/>
                        </a:lnSpc>
                        <a:spcAft>
                          <a:spcPts val="0"/>
                        </a:spcAft>
                      </a:pPr>
                      <a:r>
                        <a:rPr lang="en-CA" sz="1200" smtClean="0">
                          <a:effectLst/>
                        </a:rPr>
                        <a:t>Seniority clauses</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281998">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CA" sz="1100" dirty="0" smtClean="0">
                          <a:effectLst/>
                        </a:rPr>
                        <a:t>Grievance provision</a:t>
                      </a:r>
                      <a:endParaRPr lang="en-CA"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281998">
                <a:tc>
                  <a:txBody>
                    <a:bodyPr/>
                    <a:lstStyle/>
                    <a:p>
                      <a:pPr>
                        <a:lnSpc>
                          <a:spcPct val="107000"/>
                        </a:lnSpc>
                        <a:spcAft>
                          <a:spcPts val="0"/>
                        </a:spcAft>
                      </a:pP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bl>
          </a:graphicData>
        </a:graphic>
      </p:graphicFrame>
    </p:spTree>
    <p:extLst>
      <p:ext uri="{BB962C8B-B14F-4D97-AF65-F5344CB8AC3E}">
        <p14:creationId xmlns:p14="http://schemas.microsoft.com/office/powerpoint/2010/main" val="8397589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Workplace Disputes</a:t>
            </a:r>
            <a:endParaRPr lang="en-CA" b="1" dirty="0"/>
          </a:p>
        </p:txBody>
      </p:sp>
      <p:sp>
        <p:nvSpPr>
          <p:cNvPr id="3" name="Content Placeholder 2"/>
          <p:cNvSpPr>
            <a:spLocks noGrp="1"/>
          </p:cNvSpPr>
          <p:nvPr>
            <p:ph idx="1"/>
          </p:nvPr>
        </p:nvSpPr>
        <p:spPr/>
        <p:txBody>
          <a:bodyPr/>
          <a:lstStyle/>
          <a:p>
            <a:pPr marL="0" indent="0">
              <a:buNone/>
            </a:pPr>
            <a:r>
              <a:rPr lang="en-CA" dirty="0"/>
              <a:t>Workplaces </a:t>
            </a:r>
            <a:r>
              <a:rPr lang="en-CA" dirty="0" smtClean="0"/>
              <a:t>can be breeding </a:t>
            </a:r>
            <a:r>
              <a:rPr lang="en-CA" dirty="0"/>
              <a:t>grounds for conflict, including those arising out of </a:t>
            </a:r>
            <a:r>
              <a:rPr lang="en-CA" dirty="0" smtClean="0"/>
              <a:t>development and subsequent interpretation of the employment contract.  There are two basic classifications of workplace disputes:  </a:t>
            </a:r>
          </a:p>
          <a:p>
            <a:r>
              <a:rPr lang="en-CA" dirty="0" smtClean="0"/>
              <a:t>Interest </a:t>
            </a:r>
            <a:r>
              <a:rPr lang="en-CA" dirty="0" smtClean="0"/>
              <a:t>disputes – A dispute that </a:t>
            </a:r>
            <a:r>
              <a:rPr lang="en-CA" dirty="0"/>
              <a:t>arise because </a:t>
            </a:r>
            <a:r>
              <a:rPr lang="en-CA" dirty="0" smtClean="0"/>
              <a:t>the union </a:t>
            </a:r>
            <a:r>
              <a:rPr lang="en-CA" dirty="0"/>
              <a:t>and management are unable to negotiate a collective </a:t>
            </a:r>
            <a:r>
              <a:rPr lang="en-CA" dirty="0" smtClean="0"/>
              <a:t>agreement.</a:t>
            </a:r>
            <a:endParaRPr lang="en-CA" dirty="0" smtClean="0"/>
          </a:p>
          <a:p>
            <a:r>
              <a:rPr lang="en-CA" dirty="0" smtClean="0"/>
              <a:t>Rights Disputes- A dispute that arises </a:t>
            </a:r>
            <a:r>
              <a:rPr lang="en-CA" dirty="0"/>
              <a:t>from the interpretation and application of the collective agreement, such as the individual, group and policy grievances described </a:t>
            </a:r>
            <a:r>
              <a:rPr lang="en-CA" dirty="0" smtClean="0"/>
              <a:t>previously.</a:t>
            </a:r>
            <a:endParaRPr lang="en-CA" dirty="0"/>
          </a:p>
          <a:p>
            <a:pPr marL="0" indent="0">
              <a:buNone/>
            </a:pPr>
            <a:endParaRPr lang="en-CA" dirty="0"/>
          </a:p>
        </p:txBody>
      </p:sp>
      <p:pic>
        <p:nvPicPr>
          <p:cNvPr id="4" name="Picture 3"/>
          <p:cNvPicPr>
            <a:picLocks noChangeAspect="1"/>
          </p:cNvPicPr>
          <p:nvPr/>
        </p:nvPicPr>
        <p:blipFill>
          <a:blip r:embed="rId2"/>
          <a:stretch>
            <a:fillRect/>
          </a:stretch>
        </p:blipFill>
        <p:spPr>
          <a:xfrm>
            <a:off x="9579429" y="0"/>
            <a:ext cx="2612571" cy="1469571"/>
          </a:xfrm>
          <a:prstGeom prst="rect">
            <a:avLst/>
          </a:prstGeom>
        </p:spPr>
      </p:pic>
    </p:spTree>
    <p:extLst>
      <p:ext uri="{BB962C8B-B14F-4D97-AF65-F5344CB8AC3E}">
        <p14:creationId xmlns:p14="http://schemas.microsoft.com/office/powerpoint/2010/main" val="1093973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288925"/>
            <a:ext cx="10515600" cy="1325563"/>
          </a:xfrm>
        </p:spPr>
        <p:txBody>
          <a:bodyPr/>
          <a:lstStyle/>
          <a:p>
            <a:r>
              <a:rPr lang="en-CA" b="1" dirty="0"/>
              <a:t>Resolving </a:t>
            </a:r>
            <a:r>
              <a:rPr lang="en-CA" b="1" dirty="0" smtClean="0"/>
              <a:t> Disputes </a:t>
            </a:r>
            <a:r>
              <a:rPr lang="en-CA" b="1" dirty="0" smtClean="0"/>
              <a:t>– </a:t>
            </a:r>
            <a:br>
              <a:rPr lang="en-CA" b="1" dirty="0" smtClean="0"/>
            </a:br>
            <a:r>
              <a:rPr lang="en-CA" b="1" dirty="0" smtClean="0"/>
              <a:t>The </a:t>
            </a:r>
            <a:r>
              <a:rPr lang="en-CA" b="1" dirty="0"/>
              <a:t>Grievance Procedure</a:t>
            </a:r>
          </a:p>
        </p:txBody>
      </p:sp>
      <p:sp>
        <p:nvSpPr>
          <p:cNvPr id="3" name="Content Placeholder 2"/>
          <p:cNvSpPr>
            <a:spLocks noGrp="1"/>
          </p:cNvSpPr>
          <p:nvPr>
            <p:ph idx="1"/>
          </p:nvPr>
        </p:nvSpPr>
        <p:spPr>
          <a:xfrm>
            <a:off x="370114" y="1903413"/>
            <a:ext cx="10515600" cy="4351338"/>
          </a:xfrm>
        </p:spPr>
        <p:txBody>
          <a:bodyPr/>
          <a:lstStyle/>
          <a:p>
            <a:r>
              <a:rPr lang="en-CA" dirty="0"/>
              <a:t>a grievance is a complaint raised by an </a:t>
            </a:r>
            <a:r>
              <a:rPr lang="en-CA" b="1" dirty="0"/>
              <a:t>employee </a:t>
            </a:r>
            <a:r>
              <a:rPr lang="en-CA" b="1" dirty="0" smtClean="0"/>
              <a:t>that </a:t>
            </a:r>
            <a:r>
              <a:rPr lang="en-CA" dirty="0" smtClean="0"/>
              <a:t>may </a:t>
            </a:r>
            <a:r>
              <a:rPr lang="en-CA" dirty="0"/>
              <a:t>arise from a violation of a collective bargaining agreement, the terms of a contract, the treatment by others in the workplace, or violations of the law, such as workplace safety regulations. </a:t>
            </a:r>
            <a:endParaRPr lang="en-CA" dirty="0" smtClean="0"/>
          </a:p>
          <a:p>
            <a:r>
              <a:rPr lang="en-CA" dirty="0" smtClean="0"/>
              <a:t>A</a:t>
            </a:r>
            <a:r>
              <a:rPr lang="en-CA" dirty="0"/>
              <a:t> </a:t>
            </a:r>
            <a:r>
              <a:rPr lang="en-CA" dirty="0" smtClean="0"/>
              <a:t>raised </a:t>
            </a:r>
            <a:r>
              <a:rPr lang="en-CA" b="1" dirty="0" smtClean="0"/>
              <a:t>grievance</a:t>
            </a:r>
            <a:r>
              <a:rPr lang="en-CA" dirty="0"/>
              <a:t> </a:t>
            </a:r>
            <a:r>
              <a:rPr lang="en-CA" dirty="0" smtClean="0"/>
              <a:t>is </a:t>
            </a:r>
            <a:r>
              <a:rPr lang="en-CA" dirty="0"/>
              <a:t>resolved </a:t>
            </a:r>
            <a:r>
              <a:rPr lang="en-CA" dirty="0" smtClean="0"/>
              <a:t>by a procedure </a:t>
            </a:r>
            <a:r>
              <a:rPr lang="en-CA" dirty="0"/>
              <a:t>provided for in </a:t>
            </a:r>
            <a:r>
              <a:rPr lang="en-CA" dirty="0" smtClean="0"/>
              <a:t>all </a:t>
            </a:r>
            <a:r>
              <a:rPr lang="en-CA" dirty="0"/>
              <a:t>collective </a:t>
            </a:r>
            <a:r>
              <a:rPr lang="en-CA" dirty="0" smtClean="0"/>
              <a:t>agreements. </a:t>
            </a:r>
          </a:p>
          <a:p>
            <a:r>
              <a:rPr lang="en-CA" dirty="0"/>
              <a:t>As the griever progresses through the steps, the meetings become more formalized and often involve more senior management.</a:t>
            </a:r>
          </a:p>
        </p:txBody>
      </p:sp>
      <p:pic>
        <p:nvPicPr>
          <p:cNvPr id="4" name="Picture 3"/>
          <p:cNvPicPr>
            <a:picLocks noChangeAspect="1"/>
          </p:cNvPicPr>
          <p:nvPr/>
        </p:nvPicPr>
        <p:blipFill>
          <a:blip r:embed="rId2"/>
          <a:stretch>
            <a:fillRect/>
          </a:stretch>
        </p:blipFill>
        <p:spPr>
          <a:xfrm>
            <a:off x="9579429" y="0"/>
            <a:ext cx="2612571" cy="1469571"/>
          </a:xfrm>
          <a:prstGeom prst="rect">
            <a:avLst/>
          </a:prstGeom>
        </p:spPr>
      </p:pic>
    </p:spTree>
    <p:extLst>
      <p:ext uri="{BB962C8B-B14F-4D97-AF65-F5344CB8AC3E}">
        <p14:creationId xmlns:p14="http://schemas.microsoft.com/office/powerpoint/2010/main" val="17988759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816141" y="1926771"/>
            <a:ext cx="9868868" cy="3807279"/>
          </a:xfrm>
          <a:prstGeom prst="rect">
            <a:avLst/>
          </a:prstGeom>
        </p:spPr>
      </p:pic>
      <p:pic>
        <p:nvPicPr>
          <p:cNvPr id="8" name="Picture 7"/>
          <p:cNvPicPr>
            <a:picLocks noChangeAspect="1"/>
          </p:cNvPicPr>
          <p:nvPr/>
        </p:nvPicPr>
        <p:blipFill>
          <a:blip r:embed="rId3"/>
          <a:stretch>
            <a:fillRect/>
          </a:stretch>
        </p:blipFill>
        <p:spPr>
          <a:xfrm>
            <a:off x="9579429" y="0"/>
            <a:ext cx="2612571" cy="1469571"/>
          </a:xfrm>
          <a:prstGeom prst="rect">
            <a:avLst/>
          </a:prstGeom>
        </p:spPr>
      </p:pic>
      <p:sp>
        <p:nvSpPr>
          <p:cNvPr id="9" name="Title 1"/>
          <p:cNvSpPr>
            <a:spLocks noGrp="1"/>
          </p:cNvSpPr>
          <p:nvPr>
            <p:ph type="title"/>
          </p:nvPr>
        </p:nvSpPr>
        <p:spPr>
          <a:xfrm>
            <a:off x="838200" y="365125"/>
            <a:ext cx="10515600" cy="1325563"/>
          </a:xfrm>
        </p:spPr>
        <p:txBody>
          <a:bodyPr/>
          <a:lstStyle/>
          <a:p>
            <a:r>
              <a:rPr lang="en-CA" b="1" dirty="0" smtClean="0"/>
              <a:t>The Grievance Procedure</a:t>
            </a:r>
            <a:endParaRPr lang="en-CA" b="1" dirty="0"/>
          </a:p>
        </p:txBody>
      </p:sp>
    </p:spTree>
    <p:extLst>
      <p:ext uri="{BB962C8B-B14F-4D97-AF65-F5344CB8AC3E}">
        <p14:creationId xmlns:p14="http://schemas.microsoft.com/office/powerpoint/2010/main" val="1794581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3249</TotalTime>
  <Words>1026</Words>
  <Application>Microsoft Office PowerPoint</Application>
  <PresentationFormat>Widescreen</PresentationFormat>
  <Paragraphs>88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Times New Roman</vt:lpstr>
      <vt:lpstr>Office Theme</vt:lpstr>
      <vt:lpstr>HN2100 Collective Agreement Administration</vt:lpstr>
      <vt:lpstr>Overview of this Unit</vt:lpstr>
      <vt:lpstr>Unit 4 Collective Agreement Administration - Part 2 </vt:lpstr>
      <vt:lpstr>Contents of a Collective Agreement</vt:lpstr>
      <vt:lpstr>Mandatory provisions of a Collective Agreement</vt:lpstr>
      <vt:lpstr>Mandatory provisions of a Collective Agreement</vt:lpstr>
      <vt:lpstr>Workplace Disputes</vt:lpstr>
      <vt:lpstr>Resolving  Disputes –  The Grievance Procedure</vt:lpstr>
      <vt:lpstr>The Grievance Procedure</vt:lpstr>
      <vt:lpstr>The Grievance Procedure</vt:lpstr>
      <vt:lpstr>The Grievance Procedure  Towards Arbitration</vt:lpstr>
      <vt:lpstr>The Grievance Procedure  Arbitration</vt:lpstr>
      <vt:lpstr>The Grievance Procedure  Is the issue in question arbitrable?</vt:lpstr>
      <vt:lpstr>The Grievance Procedure  Duty of Fair Representation </vt:lpstr>
      <vt:lpstr>The Grievance Video – The Grivance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Tilley, Paul (C'ville)</dc:creator>
  <cp:lastModifiedBy>Tilley, Paul (C'ville)</cp:lastModifiedBy>
  <cp:revision>30</cp:revision>
  <cp:lastPrinted>2016-01-20T13:19:48Z</cp:lastPrinted>
  <dcterms:created xsi:type="dcterms:W3CDTF">2016-01-11T15:00:06Z</dcterms:created>
  <dcterms:modified xsi:type="dcterms:W3CDTF">2016-01-22T17:20:39Z</dcterms:modified>
</cp:coreProperties>
</file>